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09" autoAdjust="0"/>
    <p:restoredTop sz="94904" autoAdjust="0"/>
  </p:normalViewPr>
  <p:slideViewPr>
    <p:cSldViewPr snapToObjects="1">
      <p:cViewPr varScale="1">
        <p:scale>
          <a:sx n="101" d="100"/>
          <a:sy n="101" d="100"/>
        </p:scale>
        <p:origin x="208" y="5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AC872-1FA3-E248-B564-3F7BE1579800}" type="datetimeFigureOut">
              <a:rPr lang="it-IT" smtClean="0"/>
              <a:t>26/09/22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9DE7E-C926-0042-8D56-8D2BC1A47B3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472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BD341-3537-B640-95A2-F9BE81142177}" type="datetime1">
              <a:rPr lang="it-IT" smtClean="0"/>
              <a:t>26/09/22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A0E6-2E04-1D48-B70B-A7D58809F0AD}" type="datetime1">
              <a:rPr lang="it-IT" smtClean="0"/>
              <a:t>26/09/22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25BD6-E64A-7646-88AD-1764705E9EF4}" type="datetime1">
              <a:rPr lang="it-IT" smtClean="0"/>
              <a:t>26/09/22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5A504-FD00-D34F-8E36-8C2C5712F5F7}" type="datetime1">
              <a:rPr lang="it-IT" smtClean="0"/>
              <a:t>26/09/22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B492-C7C4-D343-B6B5-BFA9EC7B6C12}" type="datetime1">
              <a:rPr lang="it-IT" smtClean="0"/>
              <a:t>26/09/22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19EE2-D90D-E642-A92D-DCA2190567BC}" type="datetime1">
              <a:rPr lang="it-IT" smtClean="0"/>
              <a:t>26/09/22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FFAC-84E9-8A46-8462-665E58765437}" type="datetime1">
              <a:rPr lang="it-IT" smtClean="0"/>
              <a:t>26/09/22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6E99-D741-6347-99BC-10274F122A10}" type="datetime1">
              <a:rPr lang="it-IT" smtClean="0"/>
              <a:t>26/09/22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5047-04ED-B844-B102-5F54C633CD83}" type="datetime1">
              <a:rPr lang="it-IT" smtClean="0"/>
              <a:t>26/09/22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3C3D-39C5-5C4C-B370-1608B51BAD00}" type="datetime1">
              <a:rPr lang="it-IT" smtClean="0"/>
              <a:t>26/09/22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6646-C61F-F847-AA6E-06FCE9611161}" type="datetime1">
              <a:rPr lang="it-IT" smtClean="0"/>
              <a:t>26/09/22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4AA87-2FD4-E442-93EF-058E0BDCEBBD}" type="datetime1">
              <a:rPr lang="it-IT" smtClean="0"/>
              <a:t>26/09/22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851F4-AA50-8247-9519-9946A9DEC1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oxforddictionary.so8848.com" TargetMode="External"/><Relationship Id="rId3" Type="http://schemas.openxmlformats.org/officeDocument/2006/relationships/hyperlink" Target="https://elearning.dm.unipi.it/enrol/index.php?id=35" TargetMode="External"/><Relationship Id="rId7" Type="http://schemas.openxmlformats.org/officeDocument/2006/relationships/hyperlink" Target="https://www.merriam-webster.com/" TargetMode="External"/><Relationship Id="rId2" Type="http://schemas.openxmlformats.org/officeDocument/2006/relationships/hyperlink" Target="mailto:meoni@dm.unipi.i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efreedictionary.com" TargetMode="External"/><Relationship Id="rId5" Type="http://schemas.openxmlformats.org/officeDocument/2006/relationships/hyperlink" Target="http://www.wordreference.com/" TargetMode="External"/><Relationship Id="rId4" Type="http://schemas.openxmlformats.org/officeDocument/2006/relationships/hyperlink" Target="https://elearning.dm.unipi.it/enrol/index.php?id=353" TargetMode="External"/><Relationship Id="rId9" Type="http://schemas.openxmlformats.org/officeDocument/2006/relationships/hyperlink" Target="http://www.perfect-english-grammar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Scientific English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2203981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US" sz="22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Dr. Alessandra </a:t>
            </a:r>
            <a:r>
              <a:rPr lang="en-US" sz="2200" dirty="0" err="1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Meoni</a:t>
            </a:r>
            <a:r>
              <a:rPr lang="en-US" sz="22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 [</a:t>
            </a:r>
            <a:r>
              <a:rPr lang="en-US" sz="22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meoni@dm.unipi.it</a:t>
            </a:r>
            <a:r>
              <a:rPr lang="en-US" sz="22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]</a:t>
            </a:r>
            <a:endParaRPr lang="en-US" sz="2200" u="sng" dirty="0">
              <a:solidFill>
                <a:schemeClr val="bg1"/>
              </a:solidFill>
              <a:latin typeface="Chalkduster" panose="03050602040202020205" pitchFamily="66" charset="77"/>
              <a:cs typeface="Calibri Light" panose="020F0302020204030204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en-US" sz="2200" u="sng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All students are kindly requested to write in English. </a:t>
            </a:r>
          </a:p>
          <a:p>
            <a:pPr marL="457200" lvl="1" indent="0" algn="ctr">
              <a:lnSpc>
                <a:spcPct val="170000"/>
              </a:lnSpc>
              <a:buNone/>
            </a:pPr>
            <a:r>
              <a:rPr lang="en-US" sz="2200" u="sng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Thank you.</a:t>
            </a:r>
          </a:p>
          <a:p>
            <a:pPr marL="457200" lvl="1" indent="0">
              <a:lnSpc>
                <a:spcPct val="170000"/>
              </a:lnSpc>
              <a:buNone/>
            </a:pPr>
            <a:endParaRPr lang="en-US" sz="1400" dirty="0">
              <a:solidFill>
                <a:schemeClr val="bg1"/>
              </a:solidFill>
              <a:latin typeface="Chalkduster" panose="03050602040202020205" pitchFamily="66" charset="77"/>
              <a:cs typeface="Calibri Light" panose="020F0302020204030204" pitchFamily="34" charset="0"/>
            </a:endParaRPr>
          </a:p>
          <a:p>
            <a:pPr>
              <a:lnSpc>
                <a:spcPct val="170000"/>
              </a:lnSpc>
              <a:buNone/>
            </a:pPr>
            <a:endParaRPr lang="en-US" sz="1400" dirty="0">
              <a:solidFill>
                <a:schemeClr val="bg1"/>
              </a:solidFill>
              <a:latin typeface="Chalkduster" panose="03050602040202020205" pitchFamily="66" charset="77"/>
              <a:cs typeface="Calibri Light" panose="020F03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7BF48B-B89C-834C-8234-5EA7E9D2C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/>
              <a:pPr/>
              <a:t>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0ECDA1-2F83-A90E-B4CA-A8BC72A11641}"/>
              </a:ext>
            </a:extLst>
          </p:cNvPr>
          <p:cNvSpPr txBox="1"/>
          <p:nvPr/>
        </p:nvSpPr>
        <p:spPr>
          <a:xfrm>
            <a:off x="519460" y="3529540"/>
            <a:ext cx="8184976" cy="3051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70000"/>
              </a:lnSpc>
              <a:buNone/>
            </a:pPr>
            <a:r>
              <a:rPr lang="en-US" sz="19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Useful websites</a:t>
            </a:r>
          </a:p>
          <a:p>
            <a:pPr>
              <a:lnSpc>
                <a:spcPct val="170000"/>
              </a:lnSpc>
            </a:pP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https://elearning.dm.unipi.it/enrol/index.php?id=35</a:t>
            </a: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</a:t>
            </a:r>
            <a:endParaRPr lang="en-US" sz="1600" dirty="0">
              <a:solidFill>
                <a:schemeClr val="bg1"/>
              </a:solidFill>
              <a:latin typeface="Chalkduster" panose="03050602040202020205" pitchFamily="66" charset="77"/>
              <a:cs typeface="Calibri Light" panose="020F0302020204030204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www.wordreference.com</a:t>
            </a: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 : bilingual / forum</a:t>
            </a:r>
          </a:p>
          <a:p>
            <a:pPr>
              <a:lnSpc>
                <a:spcPct val="170000"/>
              </a:lnSpc>
            </a:pP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www.thefreedictionary.com</a:t>
            </a: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 : monolingual / pronunciation</a:t>
            </a:r>
          </a:p>
          <a:p>
            <a:pPr>
              <a:lnSpc>
                <a:spcPct val="170000"/>
              </a:lnSpc>
            </a:pP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https://www.merriam-webster.com/</a:t>
            </a: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 : monolingual / thesaurus</a:t>
            </a:r>
          </a:p>
          <a:p>
            <a:pPr>
              <a:lnSpc>
                <a:spcPct val="170000"/>
              </a:lnSpc>
            </a:pP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http://oxforddictionary.so8848.com</a:t>
            </a: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 : collocations</a:t>
            </a:r>
          </a:p>
          <a:p>
            <a:pPr>
              <a:lnSpc>
                <a:spcPct val="170000"/>
              </a:lnSpc>
            </a:pP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http://www.perfect-english-grammar.com</a:t>
            </a:r>
            <a:r>
              <a:rPr lang="en-US" sz="1600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 : </a:t>
            </a:r>
            <a:r>
              <a:rPr lang="en-US" sz="1600" dirty="0" err="1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grammar&amp;exercises</a:t>
            </a:r>
            <a:endParaRPr lang="en-US" sz="1600" dirty="0">
              <a:solidFill>
                <a:schemeClr val="bg1"/>
              </a:solidFill>
              <a:latin typeface="Chalkduster" panose="03050602040202020205" pitchFamily="66" charset="77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90080D3-FBB0-1D21-4C2B-FC6821D2CE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1340768"/>
            <a:ext cx="3057173" cy="2188840"/>
          </a:xfrm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4913CED2-81CE-A8CE-D772-31DBC1661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" y="136521"/>
            <a:ext cx="8967813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  <a:cs typeface="Calibri Light" panose="020F0302020204030204" pitchFamily="34" charset="0"/>
              </a:rPr>
              <a:t>Stephen King and his Toolbox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DF23C5-1EC4-F9D5-818B-BB1ABFAD8472}"/>
              </a:ext>
            </a:extLst>
          </p:cNvPr>
          <p:cNvSpPr txBox="1"/>
          <p:nvPr/>
        </p:nvSpPr>
        <p:spPr>
          <a:xfrm>
            <a:off x="395536" y="357301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King, b. 1947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213611F-B0A0-BAC1-8A58-B90039FDB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79889">
            <a:off x="3058222" y="1788285"/>
            <a:ext cx="2194227" cy="27363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9CAD8A7-E87D-38FD-F274-27233942720A}"/>
              </a:ext>
            </a:extLst>
          </p:cNvPr>
          <p:cNvSpPr txBox="1"/>
          <p:nvPr/>
        </p:nvSpPr>
        <p:spPr>
          <a:xfrm>
            <a:off x="4932040" y="3933056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On Writing:</a:t>
            </a:r>
          </a:p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A Memoire of the Craft</a:t>
            </a:r>
          </a:p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[2000]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382100-57A6-AA05-4A52-D84D32D5F12B}"/>
              </a:ext>
            </a:extLst>
          </p:cNvPr>
          <p:cNvSpPr txBox="1"/>
          <p:nvPr/>
        </p:nvSpPr>
        <p:spPr>
          <a:xfrm>
            <a:off x="287524" y="5304104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“I didn’t know what else I might find to do once I got out of there, did I? It’s best to have your tools with you. If you don’t, you are apt to find something you didn’t expect and get discouraged.”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8A77040-763D-A216-D714-3806231C1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>
                <a:solidFill>
                  <a:schemeClr val="bg1"/>
                </a:solidFill>
                <a:latin typeface="Chalkduster" panose="03050602040202020205" pitchFamily="66" charset="77"/>
              </a:rPr>
              <a:pPr/>
              <a:t>1</a:t>
            </a:fld>
            <a:endParaRPr lang="en-US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33357-2A91-0B5A-22FB-5A37D78C2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114300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en-US" sz="1800" baseline="30000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  <a:cs typeface="Times New Roman" panose="02020603050405020304" pitchFamily="18" charset="0"/>
              </a:rPr>
              <a:t>/17</a:t>
            </a:r>
            <a:r>
              <a:rPr lang="en-US" sz="1800" baseline="30000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800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  <a:cs typeface="Times New Roman" panose="02020603050405020304" pitchFamily="18" charset="0"/>
              </a:rPr>
              <a:t> centuries: birth of the </a:t>
            </a:r>
            <a:r>
              <a:rPr lang="en-US" sz="1800" b="1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  <a:cs typeface="Times New Roman" panose="02020603050405020304" pitchFamily="18" charset="0"/>
              </a:rPr>
              <a:t>scientific movement</a:t>
            </a:r>
            <a:endParaRPr lang="en-IT" sz="1800" dirty="0">
              <a:solidFill>
                <a:schemeClr val="bg1"/>
              </a:solidFill>
              <a:effectLst/>
              <a:latin typeface="Chalkduster" panose="03050602040202020205" pitchFamily="66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Chalkduster" panose="03050602040202020205" pitchFamily="66" charset="77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800" dirty="0">
                <a:solidFill>
                  <a:schemeClr val="bg1"/>
                </a:solidFill>
                <a:latin typeface="Chalkduster" panose="03050602040202020205" pitchFamily="66" charset="77"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sz="1800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  <a:cs typeface="Times New Roman" panose="02020603050405020304" pitchFamily="18" charset="0"/>
              </a:rPr>
              <a:t>the foundations of modern scientific thought are laid</a:t>
            </a:r>
            <a:endParaRPr lang="en-IT" sz="1800" dirty="0">
              <a:solidFill>
                <a:schemeClr val="bg1"/>
              </a:solidFill>
              <a:effectLst/>
              <a:latin typeface="Chalkduster" panose="03050602040202020205" pitchFamily="66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6D8BB7-F026-4FB2-6C84-FC7316EF2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>
                <a:solidFill>
                  <a:schemeClr val="bg1"/>
                </a:solidFill>
                <a:latin typeface="Chalkduster" panose="03050602040202020205" pitchFamily="66" charset="77"/>
              </a:rPr>
              <a:pPr/>
              <a:t>2</a:t>
            </a:fld>
            <a:endParaRPr lang="en-US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19C419E4-7A8C-EEE4-B569-D9101D06F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0333"/>
            <a:ext cx="9144000" cy="1143000"/>
          </a:xfrm>
        </p:spPr>
        <p:txBody>
          <a:bodyPr>
            <a:noAutofit/>
          </a:bodyPr>
          <a:lstStyle/>
          <a:p>
            <a:r>
              <a:rPr lang="en-US" sz="3500" b="1" dirty="0">
                <a:solidFill>
                  <a:schemeClr val="bg1"/>
                </a:solidFill>
                <a:latin typeface="Chalkduster" panose="03050602040202020205" pitchFamily="66" charset="77"/>
              </a:rPr>
              <a:t>Origins of Academic Writing</a:t>
            </a:r>
            <a:br>
              <a:rPr lang="en-US" sz="3500" b="1" dirty="0">
                <a:solidFill>
                  <a:schemeClr val="bg1"/>
                </a:solidFill>
                <a:latin typeface="Chalkduster" panose="03050602040202020205" pitchFamily="66" charset="77"/>
              </a:rPr>
            </a:br>
            <a:r>
              <a:rPr lang="en-US" sz="3500" b="1" dirty="0">
                <a:solidFill>
                  <a:schemeClr val="bg1"/>
                </a:solidFill>
                <a:latin typeface="Chalkduster" panose="03050602040202020205" pitchFamily="66" charset="77"/>
              </a:rPr>
              <a:t>in English</a:t>
            </a:r>
            <a:endParaRPr lang="en-IT" sz="3500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FCFEA3-CAF6-A218-A5ED-5A2B28F49A00}"/>
              </a:ext>
            </a:extLst>
          </p:cNvPr>
          <p:cNvSpPr txBox="1"/>
          <p:nvPr/>
        </p:nvSpPr>
        <p:spPr>
          <a:xfrm>
            <a:off x="457200" y="3035760"/>
            <a:ext cx="314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Chalkduster" panose="03050602040202020205" pitchFamily="66" charset="77"/>
              </a:rPr>
              <a:t>Change in perspective:</a:t>
            </a:r>
            <a:endParaRPr lang="en-US" dirty="0"/>
          </a:p>
        </p:txBody>
      </p:sp>
      <p:sp>
        <p:nvSpPr>
          <p:cNvPr id="10" name="AutoShape 2" descr="Discours de la méthode — Wikipédia">
            <a:extLst>
              <a:ext uri="{FF2B5EF4-FFF2-40B4-BE49-F238E27FC236}">
                <a16:creationId xmlns:a16="http://schemas.microsoft.com/office/drawing/2014/main" id="{5F591C2E-0FDD-4CD9-677D-38944C570E5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0F6930-AEE6-0E99-3189-8CA227A98ABE}"/>
              </a:ext>
            </a:extLst>
          </p:cNvPr>
          <p:cNvSpPr txBox="1"/>
          <p:nvPr/>
        </p:nvSpPr>
        <p:spPr>
          <a:xfrm>
            <a:off x="1763688" y="3645177"/>
            <a:ext cx="4048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Chalkduster" panose="03050602040202020205" pitchFamily="66" charset="77"/>
              </a:rPr>
              <a:t>Galileo Galilei [1564-1642]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E02C50-84BE-C2FE-AFC2-F9823063C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96480">
            <a:off x="6029092" y="3294076"/>
            <a:ext cx="1922787" cy="288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BF5DE8A-A5BB-B581-3BCC-5439CAC02FF7}"/>
              </a:ext>
            </a:extLst>
          </p:cNvPr>
          <p:cNvSpPr txBox="1"/>
          <p:nvPr/>
        </p:nvSpPr>
        <p:spPr>
          <a:xfrm>
            <a:off x="457200" y="4888464"/>
            <a:ext cx="3813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Chalkduster" panose="03050602040202020205" pitchFamily="66" charset="77"/>
              </a:rPr>
              <a:t>Groundbreaking invention: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8A6F031-8C2A-59BD-F1BC-DB33DAEF6B13}"/>
              </a:ext>
            </a:extLst>
          </p:cNvPr>
          <p:cNvSpPr txBox="1"/>
          <p:nvPr/>
        </p:nvSpPr>
        <p:spPr>
          <a:xfrm>
            <a:off x="3063491" y="5320077"/>
            <a:ext cx="1086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details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57F390-1F15-D57F-97C6-4F1FA53A0020}"/>
              </a:ext>
            </a:extLst>
          </p:cNvPr>
          <p:cNvSpPr txBox="1"/>
          <p:nvPr/>
        </p:nvSpPr>
        <p:spPr>
          <a:xfrm>
            <a:off x="1858000" y="5776607"/>
            <a:ext cx="2359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right perspective</a:t>
            </a:r>
          </a:p>
        </p:txBody>
      </p:sp>
    </p:spTree>
    <p:extLst>
      <p:ext uri="{BB962C8B-B14F-4D97-AF65-F5344CB8AC3E}">
        <p14:creationId xmlns:p14="http://schemas.microsoft.com/office/powerpoint/2010/main" val="34513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12" grpId="0"/>
      <p:bldP spid="15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6D8BB7-F026-4FB2-6C84-FC7316EF2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>
                <a:solidFill>
                  <a:schemeClr val="bg1"/>
                </a:solidFill>
                <a:latin typeface="Chalkduster" panose="03050602040202020205" pitchFamily="66" charset="77"/>
              </a:rPr>
              <a:pPr/>
              <a:t>3</a:t>
            </a:fld>
            <a:endParaRPr lang="en-US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19C419E4-7A8C-EEE4-B569-D9101D06F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0333"/>
            <a:ext cx="9144000" cy="1143000"/>
          </a:xfrm>
        </p:spPr>
        <p:txBody>
          <a:bodyPr>
            <a:noAutofit/>
          </a:bodyPr>
          <a:lstStyle/>
          <a:p>
            <a:r>
              <a:rPr lang="en-US" sz="3500" b="1" dirty="0">
                <a:solidFill>
                  <a:schemeClr val="bg1"/>
                </a:solidFill>
                <a:latin typeface="Chalkduster" panose="03050602040202020205" pitchFamily="66" charset="77"/>
              </a:rPr>
              <a:t>other important events</a:t>
            </a:r>
            <a:endParaRPr lang="en-IT" sz="3500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FCFEA3-CAF6-A218-A5ED-5A2B28F49A00}"/>
              </a:ext>
            </a:extLst>
          </p:cNvPr>
          <p:cNvSpPr txBox="1"/>
          <p:nvPr/>
        </p:nvSpPr>
        <p:spPr>
          <a:xfrm>
            <a:off x="425872" y="1415484"/>
            <a:ext cx="3848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Chalkduster" panose="03050602040202020205" pitchFamily="66" charset="77"/>
              </a:rPr>
              <a:t>René Descartes [1596-1650]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D7C8DC-CFDC-84E9-D72E-F9AE49161E46}"/>
              </a:ext>
            </a:extLst>
          </p:cNvPr>
          <p:cNvSpPr txBox="1"/>
          <p:nvPr/>
        </p:nvSpPr>
        <p:spPr>
          <a:xfrm>
            <a:off x="425872" y="2004873"/>
            <a:ext cx="8178576" cy="212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i="1" dirty="0" err="1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Discours</a:t>
            </a:r>
            <a:r>
              <a:rPr lang="en-US" sz="1800" i="1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 de la </a:t>
            </a:r>
            <a:r>
              <a:rPr lang="en-US" sz="1800" i="1" dirty="0" err="1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méthode</a:t>
            </a:r>
            <a:r>
              <a:rPr lang="en-US" sz="1800" i="1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,</a:t>
            </a:r>
            <a:r>
              <a:rPr lang="en-US" sz="1800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 </a:t>
            </a:r>
            <a:r>
              <a:rPr lang="en-US" sz="1800" i="1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pour bien </a:t>
            </a:r>
            <a:r>
              <a:rPr lang="en-US" sz="1800" i="1" dirty="0" err="1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conduire</a:t>
            </a:r>
            <a:r>
              <a:rPr lang="en-US" sz="1800" i="1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sa</a:t>
            </a:r>
            <a:r>
              <a:rPr lang="en-US" sz="1800" i="1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 raison, et </a:t>
            </a:r>
            <a:r>
              <a:rPr lang="en-US" sz="1800" i="1" dirty="0" err="1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chercher</a:t>
            </a:r>
            <a:r>
              <a:rPr lang="en-US" sz="1800" i="1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 la verité dans les sciences (1637)</a:t>
            </a:r>
            <a:endParaRPr lang="en-US" i="1" dirty="0">
              <a:solidFill>
                <a:schemeClr val="bg1"/>
              </a:solidFill>
              <a:latin typeface="Chalkduster" panose="03050602040202020205" pitchFamily="66" charset="77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 [Discourse on the Method of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Rightly Conducting One's Reason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and of Seeking Truth in the Sciences]</a:t>
            </a:r>
            <a:endParaRPr lang="en-US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10" name="AutoShape 2" descr="Discours de la méthode — Wikipédia">
            <a:extLst>
              <a:ext uri="{FF2B5EF4-FFF2-40B4-BE49-F238E27FC236}">
                <a16:creationId xmlns:a16="http://schemas.microsoft.com/office/drawing/2014/main" id="{5F591C2E-0FDD-4CD9-677D-38944C570E5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Discours de la méthode — Wikipédia">
            <a:extLst>
              <a:ext uri="{FF2B5EF4-FFF2-40B4-BE49-F238E27FC236}">
                <a16:creationId xmlns:a16="http://schemas.microsoft.com/office/drawing/2014/main" id="{F17477D8-8D80-47F6-8A4B-40CF8CE9F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285916"/>
            <a:ext cx="2169918" cy="295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95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C28F61-2957-CEE6-CA76-214DDDEAA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76256" y="6362140"/>
            <a:ext cx="2133600" cy="365125"/>
          </a:xfrm>
        </p:spPr>
        <p:txBody>
          <a:bodyPr/>
          <a:lstStyle/>
          <a:p>
            <a:fld id="{475851F4-AA50-8247-9519-9946A9DEC1E3}" type="slidenum">
              <a:rPr lang="en-US" smtClean="0">
                <a:solidFill>
                  <a:schemeClr val="bg1"/>
                </a:solidFill>
                <a:latin typeface="Chalkduster" panose="03050602040202020205" pitchFamily="66" charset="77"/>
              </a:rPr>
              <a:pPr/>
              <a:t>4</a:t>
            </a:fld>
            <a:endParaRPr lang="en-US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9850FD-5F45-C225-BAC8-41FECE25BEDB}"/>
              </a:ext>
            </a:extLst>
          </p:cNvPr>
          <p:cNvSpPr txBox="1"/>
          <p:nvPr/>
        </p:nvSpPr>
        <p:spPr>
          <a:xfrm>
            <a:off x="450680" y="1072625"/>
            <a:ext cx="2635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Primacy of reason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BF4832-1412-7758-F00F-334AB698AEE1}"/>
              </a:ext>
            </a:extLst>
          </p:cNvPr>
          <p:cNvSpPr txBox="1"/>
          <p:nvPr/>
        </p:nvSpPr>
        <p:spPr>
          <a:xfrm>
            <a:off x="450680" y="1621597"/>
            <a:ext cx="8003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  <a:ea typeface="Calibri" panose="020F0502020204030204" pitchFamily="34" charset="0"/>
              </a:rPr>
              <a:t>N</a:t>
            </a:r>
            <a:r>
              <a:rPr lang="en-US" sz="1800" dirty="0">
                <a:solidFill>
                  <a:schemeClr val="bg1"/>
                </a:solidFill>
                <a:effectLst/>
                <a:latin typeface="Chalkduster" panose="03050602040202020205" pitchFamily="66" charset="77"/>
                <a:ea typeface="Calibri" panose="020F0502020204030204" pitchFamily="34" charset="0"/>
              </a:rPr>
              <a:t>ew awareness about human beings and about their role within the universe</a:t>
            </a:r>
            <a:r>
              <a:rPr lang="en-IT" dirty="0">
                <a:solidFill>
                  <a:schemeClr val="bg1"/>
                </a:solidFill>
                <a:effectLst/>
                <a:latin typeface="Chalkduster" panose="03050602040202020205" pitchFamily="66" charset="77"/>
              </a:rPr>
              <a:t> </a:t>
            </a:r>
            <a:endParaRPr lang="en-US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B4CD8F-AEEE-DFA9-FFB2-EED2193BD323}"/>
              </a:ext>
            </a:extLst>
          </p:cNvPr>
          <p:cNvSpPr txBox="1"/>
          <p:nvPr/>
        </p:nvSpPr>
        <p:spPr>
          <a:xfrm>
            <a:off x="450680" y="2447568"/>
            <a:ext cx="2404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Reaction against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88AFCD-6323-7F2A-45CE-8EC1B0668D18}"/>
              </a:ext>
            </a:extLst>
          </p:cNvPr>
          <p:cNvSpPr txBox="1"/>
          <p:nvPr/>
        </p:nvSpPr>
        <p:spPr>
          <a:xfrm>
            <a:off x="774825" y="2880682"/>
            <a:ext cx="3919791" cy="12969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Superstition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Theological biases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The principle of authority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4BFFDDC-1168-D556-4E81-C23A1F99A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70925">
            <a:off x="5719836" y="2971420"/>
            <a:ext cx="1766831" cy="2155897"/>
          </a:xfrm>
          <a:prstGeom prst="rect">
            <a:avLst/>
          </a:prstGeom>
        </p:spPr>
      </p:pic>
      <p:pic>
        <p:nvPicPr>
          <p:cNvPr id="1028" name="Picture 4" descr="27 idee su Aristotele, Platone e altri filosofi (Aristotle &amp; Plato) nel  2022 | platone, filosofi, storia della pittura">
            <a:extLst>
              <a:ext uri="{FF2B5EF4-FFF2-40B4-BE49-F238E27FC236}">
                <a16:creationId xmlns:a16="http://schemas.microsoft.com/office/drawing/2014/main" id="{CFA7B1F5-F153-289B-78DF-B3FE44BA9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1023">
            <a:off x="6711870" y="4136092"/>
            <a:ext cx="1775082" cy="236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47A220D-0C63-A979-085D-1733F7497F26}"/>
              </a:ext>
            </a:extLst>
          </p:cNvPr>
          <p:cNvSpPr txBox="1"/>
          <p:nvPr/>
        </p:nvSpPr>
        <p:spPr>
          <a:xfrm>
            <a:off x="608779" y="4938278"/>
            <a:ext cx="163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Speculative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BC8DA4-C6F4-66E6-8ADE-AB19723E652D}"/>
              </a:ext>
            </a:extLst>
          </p:cNvPr>
          <p:cNvSpPr txBox="1"/>
          <p:nvPr/>
        </p:nvSpPr>
        <p:spPr>
          <a:xfrm>
            <a:off x="2938668" y="4938278"/>
            <a:ext cx="1910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Experimental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FA2735-541D-560B-6665-486C4A46EB59}"/>
              </a:ext>
            </a:extLst>
          </p:cNvPr>
          <p:cNvSpPr txBox="1"/>
          <p:nvPr/>
        </p:nvSpPr>
        <p:spPr>
          <a:xfrm>
            <a:off x="608779" y="5776591"/>
            <a:ext cx="147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deductive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00C2F0-9046-BE09-3668-F8592C7CF5B2}"/>
              </a:ext>
            </a:extLst>
          </p:cNvPr>
          <p:cNvSpPr txBox="1"/>
          <p:nvPr/>
        </p:nvSpPr>
        <p:spPr>
          <a:xfrm>
            <a:off x="2938668" y="5828866"/>
            <a:ext cx="1410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inductive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19604FC-9AAD-3B8E-0D99-209DC4DE95CC}"/>
              </a:ext>
            </a:extLst>
          </p:cNvPr>
          <p:cNvCxnSpPr>
            <a:stCxn id="19" idx="3"/>
            <a:endCxn id="20" idx="1"/>
          </p:cNvCxnSpPr>
          <p:nvPr/>
        </p:nvCxnSpPr>
        <p:spPr>
          <a:xfrm>
            <a:off x="2242111" y="5122944"/>
            <a:ext cx="696557" cy="0"/>
          </a:xfrm>
          <a:prstGeom prst="straightConnector1">
            <a:avLst/>
          </a:prstGeom>
          <a:ln cap="rnd" cmpd="dbl">
            <a:solidFill>
              <a:schemeClr val="accent6">
                <a:lumMod val="75000"/>
              </a:schemeClr>
            </a:solidFill>
            <a:headEnd w="sm" len="lg"/>
            <a:tailEnd type="triangle" w="med" len="lg"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DDD2620-1043-7443-5781-95CEECBF9DA9}"/>
              </a:ext>
            </a:extLst>
          </p:cNvPr>
          <p:cNvCxnSpPr/>
          <p:nvPr/>
        </p:nvCxnSpPr>
        <p:spPr>
          <a:xfrm>
            <a:off x="2242110" y="6013532"/>
            <a:ext cx="696557" cy="0"/>
          </a:xfrm>
          <a:prstGeom prst="straightConnector1">
            <a:avLst/>
          </a:prstGeom>
          <a:ln cap="rnd" cmpd="dbl">
            <a:solidFill>
              <a:schemeClr val="accent6">
                <a:lumMod val="75000"/>
              </a:schemeClr>
            </a:solidFill>
            <a:headEnd w="sm" len="lg"/>
            <a:tailEnd type="triangle" w="med" len="lg"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itle 3">
            <a:extLst>
              <a:ext uri="{FF2B5EF4-FFF2-40B4-BE49-F238E27FC236}">
                <a16:creationId xmlns:a16="http://schemas.microsoft.com/office/drawing/2014/main" id="{0E35CAF2-635E-21F2-13AE-0946345B0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231"/>
            <a:ext cx="9144000" cy="893191"/>
          </a:xfrm>
        </p:spPr>
        <p:txBody>
          <a:bodyPr>
            <a:noAutofit/>
          </a:bodyPr>
          <a:lstStyle/>
          <a:p>
            <a:r>
              <a:rPr lang="en-US" sz="35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Discours</a:t>
            </a:r>
            <a:r>
              <a:rPr lang="en-US" sz="3500" b="1" dirty="0">
                <a:solidFill>
                  <a:schemeClr val="bg1"/>
                </a:solidFill>
                <a:latin typeface="Chalkduster" panose="03050602040202020205" pitchFamily="66" charset="77"/>
              </a:rPr>
              <a:t> de la </a:t>
            </a:r>
            <a:r>
              <a:rPr lang="en-US" sz="3500" b="1" dirty="0" err="1">
                <a:solidFill>
                  <a:schemeClr val="bg1"/>
                </a:solidFill>
                <a:latin typeface="Chalkduster" panose="03050602040202020205" pitchFamily="66" charset="77"/>
              </a:rPr>
              <a:t>méthode</a:t>
            </a:r>
            <a:endParaRPr lang="en-IT" sz="3500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1573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9" grpId="0"/>
      <p:bldP spid="20" grpId="0"/>
      <p:bldP spid="21" grpId="0"/>
      <p:bldP spid="22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EDEBA-604F-18B3-C6FE-403092BBA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51F4-AA50-8247-9519-9946A9DEC1E3}" type="slidenum">
              <a:rPr lang="en-US" smtClean="0">
                <a:solidFill>
                  <a:schemeClr val="bg1"/>
                </a:solidFill>
                <a:latin typeface="Chalkduster" panose="03050602040202020205" pitchFamily="66" charset="77"/>
              </a:rPr>
              <a:pPr/>
              <a:t>5</a:t>
            </a:fld>
            <a:endParaRPr lang="en-US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4C9255-BD90-EB85-31F4-348055211351}"/>
              </a:ext>
            </a:extLst>
          </p:cNvPr>
          <p:cNvSpPr txBox="1"/>
          <p:nvPr/>
        </p:nvSpPr>
        <p:spPr>
          <a:xfrm>
            <a:off x="395536" y="620688"/>
            <a:ext cx="3712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Chalkduster" panose="03050602040202020205" pitchFamily="66" charset="77"/>
              </a:rPr>
              <a:t>Francis Bacon [1561-1626]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5E2932-075F-0F6F-87DF-BF85EDFF3A27}"/>
              </a:ext>
            </a:extLst>
          </p:cNvPr>
          <p:cNvSpPr txBox="1"/>
          <p:nvPr/>
        </p:nvSpPr>
        <p:spPr>
          <a:xfrm>
            <a:off x="683568" y="1268760"/>
            <a:ext cx="6084068" cy="88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i="1" dirty="0">
                <a:solidFill>
                  <a:schemeClr val="bg1"/>
                </a:solidFill>
                <a:latin typeface="Chalkduster" panose="03050602040202020205" pitchFamily="66" charset="77"/>
                <a:ea typeface="Calibri" panose="020F0502020204030204" pitchFamily="34" charset="0"/>
              </a:rPr>
              <a:t>Of the </a:t>
            </a:r>
            <a:r>
              <a:rPr lang="en-US" i="1" dirty="0" err="1">
                <a:solidFill>
                  <a:schemeClr val="bg1"/>
                </a:solidFill>
                <a:latin typeface="Chalkduster" panose="03050602040202020205" pitchFamily="66" charset="77"/>
                <a:ea typeface="Calibri" panose="020F0502020204030204" pitchFamily="34" charset="0"/>
              </a:rPr>
              <a:t>Proficience</a:t>
            </a:r>
            <a:r>
              <a:rPr lang="en-US" i="1" dirty="0">
                <a:solidFill>
                  <a:schemeClr val="bg1"/>
                </a:solidFill>
                <a:latin typeface="Chalkduster" panose="03050602040202020205" pitchFamily="66" charset="77"/>
                <a:ea typeface="Calibri" panose="020F0502020204030204" pitchFamily="34" charset="0"/>
              </a:rPr>
              <a:t> and Advancement of Learning, Divine and Human (1605)</a:t>
            </a:r>
            <a:endParaRPr lang="en-US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pic>
        <p:nvPicPr>
          <p:cNvPr id="3074" name="Picture 2" descr="The Advancement of Learning - Wikipedia">
            <a:extLst>
              <a:ext uri="{FF2B5EF4-FFF2-40B4-BE49-F238E27FC236}">
                <a16:creationId xmlns:a16="http://schemas.microsoft.com/office/drawing/2014/main" id="{28C054B2-3AAC-B750-E08E-01EF537F5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651" y="620688"/>
            <a:ext cx="2149993" cy="29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B48D34-CF59-5058-4F8C-F079F6658FE7}"/>
              </a:ext>
            </a:extLst>
          </p:cNvPr>
          <p:cNvSpPr txBox="1"/>
          <p:nvPr/>
        </p:nvSpPr>
        <p:spPr>
          <a:xfrm>
            <a:off x="683568" y="2513057"/>
            <a:ext cx="4680520" cy="88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In favor of a language proper and suitable for the new science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A60A7F-AB5E-724B-6D30-BF6C4A8B8602}"/>
              </a:ext>
            </a:extLst>
          </p:cNvPr>
          <p:cNvSpPr txBox="1"/>
          <p:nvPr/>
        </p:nvSpPr>
        <p:spPr>
          <a:xfrm>
            <a:off x="1262350" y="3572688"/>
            <a:ext cx="4680520" cy="465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Not too wordy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30525D-2041-8680-951F-7E0D17B881FD}"/>
              </a:ext>
            </a:extLst>
          </p:cNvPr>
          <p:cNvSpPr txBox="1"/>
          <p:nvPr/>
        </p:nvSpPr>
        <p:spPr>
          <a:xfrm>
            <a:off x="1262350" y="4125703"/>
            <a:ext cx="4680520" cy="465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Reflecting reality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A2C5BC-BC10-3592-75A6-8D6B75126E86}"/>
              </a:ext>
            </a:extLst>
          </p:cNvPr>
          <p:cNvSpPr txBox="1"/>
          <p:nvPr/>
        </p:nvSpPr>
        <p:spPr>
          <a:xfrm>
            <a:off x="1262350" y="4691231"/>
            <a:ext cx="6084068" cy="465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Good for describing experimentation</a:t>
            </a:r>
          </a:p>
        </p:txBody>
      </p:sp>
    </p:spTree>
    <p:extLst>
      <p:ext uri="{BB962C8B-B14F-4D97-AF65-F5344CB8AC3E}">
        <p14:creationId xmlns:p14="http://schemas.microsoft.com/office/powerpoint/2010/main" val="494422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C28F61-2957-CEE6-CA76-214DDDEAA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76256" y="6362140"/>
            <a:ext cx="2133600" cy="365125"/>
          </a:xfrm>
        </p:spPr>
        <p:txBody>
          <a:bodyPr/>
          <a:lstStyle/>
          <a:p>
            <a:fld id="{475851F4-AA50-8247-9519-9946A9DEC1E3}" type="slidenum">
              <a:rPr lang="en-US" smtClean="0">
                <a:solidFill>
                  <a:schemeClr val="bg1"/>
                </a:solidFill>
                <a:latin typeface="Chalkduster" panose="03050602040202020205" pitchFamily="66" charset="77"/>
              </a:rPr>
              <a:pPr/>
              <a:t>6</a:t>
            </a:fld>
            <a:endParaRPr lang="en-US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9850FD-5F45-C225-BAC8-41FECE25BEDB}"/>
              </a:ext>
            </a:extLst>
          </p:cNvPr>
          <p:cNvSpPr txBox="1"/>
          <p:nvPr/>
        </p:nvSpPr>
        <p:spPr>
          <a:xfrm>
            <a:off x="450680" y="1072625"/>
            <a:ext cx="6313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</a:rPr>
              <a:t>one of the most important scientific societies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BF4832-1412-7758-F00F-334AB698AEE1}"/>
              </a:ext>
            </a:extLst>
          </p:cNvPr>
          <p:cNvSpPr txBox="1"/>
          <p:nvPr/>
        </p:nvSpPr>
        <p:spPr>
          <a:xfrm>
            <a:off x="1187624" y="1760096"/>
            <a:ext cx="6065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halkduster" panose="03050602040202020205" pitchFamily="66" charset="77"/>
                <a:ea typeface="Calibri" panose="020F0502020204030204" pitchFamily="34" charset="0"/>
              </a:rPr>
              <a:t>where the first scientific journal was born</a:t>
            </a:r>
            <a:endParaRPr lang="en-US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B4CD8F-AEEE-DFA9-FFB2-EED2193BD323}"/>
              </a:ext>
            </a:extLst>
          </p:cNvPr>
          <p:cNvSpPr txBox="1"/>
          <p:nvPr/>
        </p:nvSpPr>
        <p:spPr>
          <a:xfrm>
            <a:off x="450680" y="2447568"/>
            <a:ext cx="4990212" cy="1430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Chalkduster" panose="03050602040202020205" pitchFamily="66" charset="77"/>
              </a:rPr>
              <a:t>The Philosophical Transactions 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Chalkduster" panose="03050602040202020205" pitchFamily="66" charset="77"/>
              </a:rPr>
              <a:t>of the Royal Society of London 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/>
                </a:solidFill>
                <a:latin typeface="Chalkduster" panose="03050602040202020205" pitchFamily="66" charset="77"/>
              </a:rPr>
              <a:t>[March, 6</a:t>
            </a:r>
            <a:r>
              <a:rPr lang="en-US" b="1" baseline="30000" dirty="0">
                <a:solidFill>
                  <a:schemeClr val="bg1"/>
                </a:solidFill>
                <a:latin typeface="Chalkduster" panose="03050602040202020205" pitchFamily="66" charset="77"/>
              </a:rPr>
              <a:t>th</a:t>
            </a:r>
            <a:r>
              <a:rPr lang="en-US" b="1" dirty="0">
                <a:solidFill>
                  <a:schemeClr val="bg1"/>
                </a:solidFill>
                <a:latin typeface="Chalkduster" panose="03050602040202020205" pitchFamily="66" charset="77"/>
              </a:rPr>
              <a:t>, 1665]</a:t>
            </a:r>
          </a:p>
        </p:txBody>
      </p:sp>
      <p:sp>
        <p:nvSpPr>
          <p:cNvPr id="26" name="Title 3">
            <a:extLst>
              <a:ext uri="{FF2B5EF4-FFF2-40B4-BE49-F238E27FC236}">
                <a16:creationId xmlns:a16="http://schemas.microsoft.com/office/drawing/2014/main" id="{0E35CAF2-635E-21F2-13AE-0946345B0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231"/>
            <a:ext cx="9144000" cy="893191"/>
          </a:xfrm>
        </p:spPr>
        <p:txBody>
          <a:bodyPr>
            <a:noAutofit/>
          </a:bodyPr>
          <a:lstStyle/>
          <a:p>
            <a:r>
              <a:rPr lang="en-US" sz="3500" b="1" dirty="0">
                <a:solidFill>
                  <a:schemeClr val="bg1"/>
                </a:solidFill>
                <a:latin typeface="Chalkduster" panose="03050602040202020205" pitchFamily="66" charset="77"/>
              </a:rPr>
              <a:t>The Royal Society of London</a:t>
            </a:r>
            <a:endParaRPr lang="en-IT" sz="3500" dirty="0">
              <a:solidFill>
                <a:schemeClr val="bg1"/>
              </a:solidFill>
              <a:latin typeface="Chalkduster" panose="03050602040202020205" pitchFamily="66" charset="77"/>
            </a:endParaRPr>
          </a:p>
        </p:txBody>
      </p:sp>
      <p:pic>
        <p:nvPicPr>
          <p:cNvPr id="6146" name="Picture 2" descr="v.23=no.277-288 (1702-1703) - Philosophical transactions of the Royal  Society of London - Biodiversity Heritage Library">
            <a:extLst>
              <a:ext uri="{FF2B5EF4-FFF2-40B4-BE49-F238E27FC236}">
                <a16:creationId xmlns:a16="http://schemas.microsoft.com/office/drawing/2014/main" id="{BF535CDF-9B55-FEFE-EE5B-3B519E8D9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579" y="3315088"/>
            <a:ext cx="2033333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59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13006</TotalTime>
  <Words>371</Words>
  <Application>Microsoft Macintosh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Chalkduster</vt:lpstr>
      <vt:lpstr>Office Theme</vt:lpstr>
      <vt:lpstr>Scientific English</vt:lpstr>
      <vt:lpstr>Stephen King and his Toolbox</vt:lpstr>
      <vt:lpstr>Origins of Academic Writing in English</vt:lpstr>
      <vt:lpstr>other important events</vt:lpstr>
      <vt:lpstr>Discours de la méthode</vt:lpstr>
      <vt:lpstr>PowerPoint Presentation</vt:lpstr>
      <vt:lpstr>The Royal Society of London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Inglese scientifico</dc:title>
  <dc:creator>alessandra meoni</dc:creator>
  <cp:lastModifiedBy>ALESSANDRA MEONI</cp:lastModifiedBy>
  <cp:revision>300</cp:revision>
  <cp:lastPrinted>2018-09-25T18:34:18Z</cp:lastPrinted>
  <dcterms:created xsi:type="dcterms:W3CDTF">2018-10-02T09:40:00Z</dcterms:created>
  <dcterms:modified xsi:type="dcterms:W3CDTF">2022-09-26T12:16:26Z</dcterms:modified>
</cp:coreProperties>
</file>